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63" r:id="rId7"/>
    <p:sldId id="262" r:id="rId8"/>
    <p:sldId id="261" r:id="rId9"/>
    <p:sldId id="268" r:id="rId10"/>
    <p:sldId id="267" r:id="rId11"/>
    <p:sldId id="271" r:id="rId12"/>
    <p:sldId id="270" r:id="rId13"/>
    <p:sldId id="272" r:id="rId14"/>
    <p:sldId id="269" r:id="rId15"/>
    <p:sldId id="265" r:id="rId16"/>
    <p:sldId id="275" r:id="rId17"/>
    <p:sldId id="273" r:id="rId18"/>
    <p:sldId id="276" r:id="rId19"/>
    <p:sldId id="278" r:id="rId20"/>
    <p:sldId id="277" r:id="rId21"/>
    <p:sldId id="280" r:id="rId22"/>
    <p:sldId id="283" r:id="rId23"/>
    <p:sldId id="286" r:id="rId24"/>
    <p:sldId id="279" r:id="rId25"/>
    <p:sldId id="282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3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0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9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6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6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22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2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9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B863-CF39-4A93-ABEF-2A676A8F128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5221-A913-4231-9B3C-59AEC3F9EA8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6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2624" y="228600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Mortalité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Pour </a:t>
            </a:r>
            <a:r>
              <a:rPr lang="en-US" alt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tous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les pays et </a:t>
            </a:r>
            <a:r>
              <a:rPr lang="en-US" alt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régions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du monde, </a:t>
            </a:r>
            <a:r>
              <a:rPr lang="en-US" alt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produire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des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données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et 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des analyses </a:t>
            </a:r>
            <a:r>
              <a:rPr lang="en-US" alt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sur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les </a:t>
            </a:r>
            <a:r>
              <a:rPr lang="en-US" alt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niveaux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et les </a:t>
            </a:r>
            <a:r>
              <a:rPr lang="en-US" alt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tendances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mortalité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compris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:</a:t>
            </a: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la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infantile (avec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l’UNICEF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l’OMS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et la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Banque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mondiale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)</a:t>
            </a: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la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aux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âges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adultes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la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maternelle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(avec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l’OMS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l’UNICEF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,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le FNUAP et la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Banque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mondiale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)</a:t>
            </a: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la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aux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âges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avancés</a:t>
            </a: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2624" y="76200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Mortalité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490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Espérance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vie à la naissance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World Population Prospects 2012, Highlights</a:t>
            </a: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>
            <a:fillRect/>
          </a:stretch>
        </p:blipFill>
        <p:spPr bwMode="auto">
          <a:xfrm>
            <a:off x="457200" y="1295400"/>
            <a:ext cx="8272406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76400" y="198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régions</a:t>
            </a:r>
            <a:r>
              <a:rPr lang="en-US" dirty="0" smtClean="0"/>
              <a:t> </a:t>
            </a:r>
            <a:r>
              <a:rPr lang="en-US" dirty="0" err="1" smtClean="0"/>
              <a:t>développées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3505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régions</a:t>
            </a:r>
            <a:r>
              <a:rPr lang="en-US" dirty="0" smtClean="0"/>
              <a:t> en </a:t>
            </a:r>
            <a:r>
              <a:rPr lang="en-US" dirty="0" err="1" smtClean="0"/>
              <a:t>voie</a:t>
            </a:r>
            <a:r>
              <a:rPr lang="en-US" dirty="0" smtClean="0"/>
              <a:t> de </a:t>
            </a:r>
            <a:r>
              <a:rPr lang="en-US" dirty="0" err="1" smtClean="0"/>
              <a:t>développement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449791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 pays les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développés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688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monde </a:t>
            </a:r>
            <a:r>
              <a:rPr lang="en-US" dirty="0" err="1" smtClean="0"/>
              <a:t>entier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486400" y="2286000"/>
            <a:ext cx="6858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486400" y="3124200"/>
            <a:ext cx="6096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429000" y="4191000"/>
            <a:ext cx="6858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2552700" y="2476500"/>
            <a:ext cx="4572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270787" y="3390503"/>
            <a:ext cx="3886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6200" y="5444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85149" y="54557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2355" y="420469"/>
            <a:ext cx="481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Migration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internationale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848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Organiser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réunions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de coordination des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activités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la migration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internationale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Fournir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un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soutien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de fond aux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réunions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haut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niveau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la 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Pour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tous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 les pays du monde,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produire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des analyses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 les migrants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internationaux</a:t>
            </a:r>
            <a:endParaRPr lang="en-US" altLang="en-US" sz="2800" dirty="0">
              <a:solidFill>
                <a:schemeClr val="bg1"/>
              </a:solidFill>
              <a:latin typeface="Arial Narrow" pitchFamily="-1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9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2355" y="21166"/>
            <a:ext cx="473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Migration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internationale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1" y="609600"/>
            <a:ext cx="85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10</a:t>
            </a:r>
            <a:r>
              <a:rPr lang="en-GB" alt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premiers pays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d’acceuil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pays avec le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plus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élevé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migrants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internationaux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 (millions</a:t>
            </a: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Trends in International Migrant Stock: The 2013 Revision)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1" y="1617752"/>
            <a:ext cx="65230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2355" y="28886"/>
            <a:ext cx="465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Migration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internationale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10</a:t>
            </a:r>
            <a:r>
              <a:rPr lang="en-GB" alt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premiers pays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d’acceuil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pays avec le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pourcentage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plus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élevé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migrants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internationaux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population </a:t>
            </a:r>
            <a:r>
              <a:rPr lang="en-GB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</a:p>
          <a:p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Trends in International Migrant Stock: The 2013 Revision)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7" y="1607217"/>
            <a:ext cx="653732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2482" y="228600"/>
            <a:ext cx="5007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Politique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de </a:t>
            </a:r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population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148" y="914400"/>
            <a:ext cx="791325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Pour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tous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les pays et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régions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du monde,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produire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et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analyses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les points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vue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et les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politiques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gouvernements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à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propos des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caractéristiques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suivantes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leur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population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effectif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croissance</a:t>
            </a: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structure par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âge</a:t>
            </a: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santé reproductive 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planification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familiale</a:t>
            </a: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santé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distribution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spatiale</a:t>
            </a: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migrations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interne 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internationale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700" dirty="0">
                <a:solidFill>
                  <a:schemeClr val="bg1"/>
                </a:solidFill>
                <a:latin typeface="Arial Narrow" pitchFamily="-1" charset="0"/>
              </a:rPr>
              <a:t>Les </a:t>
            </a:r>
            <a:r>
              <a:rPr lang="en-US" altLang="en-US" sz="2700" dirty="0" err="1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US" altLang="en-US" sz="27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Arial Narrow" pitchFamily="-1" charset="0"/>
              </a:rPr>
              <a:t>disponibles</a:t>
            </a:r>
            <a:r>
              <a:rPr lang="en-US" altLang="en-US" sz="27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700" dirty="0" err="1">
                <a:solidFill>
                  <a:schemeClr val="bg1"/>
                </a:solidFill>
                <a:latin typeface="Arial Narrow" pitchFamily="-1" charset="0"/>
              </a:rPr>
              <a:t>remontent</a:t>
            </a:r>
            <a:r>
              <a:rPr lang="en-US" altLang="en-US" sz="2700" dirty="0">
                <a:solidFill>
                  <a:schemeClr val="bg1"/>
                </a:solidFill>
                <a:latin typeface="Arial Narrow" pitchFamily="-1" charset="0"/>
              </a:rPr>
              <a:t> aux </a:t>
            </a:r>
            <a:r>
              <a:rPr lang="en-US" altLang="en-US" sz="2700" dirty="0" err="1">
                <a:solidFill>
                  <a:schemeClr val="bg1"/>
                </a:solidFill>
                <a:latin typeface="Arial Narrow" pitchFamily="-1" charset="0"/>
              </a:rPr>
              <a:t>années</a:t>
            </a:r>
            <a:r>
              <a:rPr lang="en-US" altLang="en-US" sz="27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700" dirty="0" smtClean="0">
                <a:solidFill>
                  <a:schemeClr val="bg1"/>
                </a:solidFill>
                <a:latin typeface="Arial Narrow" pitchFamily="-1" charset="0"/>
              </a:rPr>
              <a:t>70</a:t>
            </a:r>
            <a:endParaRPr lang="en-US" altLang="en-US" sz="2700" dirty="0">
              <a:solidFill>
                <a:schemeClr val="bg1"/>
              </a:solidFill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9695" y="115669"/>
            <a:ext cx="470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Politique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de </a:t>
            </a:r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population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5307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légales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recours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l’avortement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monde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World Population Policies </a:t>
            </a: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  <a:endParaRPr lang="en-US" alt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/>
          <a:stretch>
            <a:fillRect/>
          </a:stretch>
        </p:blipFill>
        <p:spPr bwMode="auto">
          <a:xfrm>
            <a:off x="1307309" y="1676400"/>
            <a:ext cx="6529382" cy="4128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6893" y="76200"/>
            <a:ext cx="513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Politique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de population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75307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nationales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influencer le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d’immigration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1996-2013</a:t>
            </a:r>
          </a:p>
          <a:p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World Population Policies </a:t>
            </a: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  <a:endParaRPr lang="en-US" alt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/>
          <a:stretch>
            <a:fillRect/>
          </a:stretch>
        </p:blipFill>
        <p:spPr bwMode="auto">
          <a:xfrm>
            <a:off x="603249" y="1828800"/>
            <a:ext cx="8007351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51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743" y="228600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Population et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développement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55961"/>
            <a:ext cx="8001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Pour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tous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 les pays et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régions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 du monde,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produire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:</a:t>
            </a: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GB" altLang="en-US" sz="2400" dirty="0" smtClean="0">
                <a:solidFill>
                  <a:schemeClr val="bg1"/>
                </a:solidFill>
                <a:latin typeface="Arial Narrow" pitchFamily="-1" charset="0"/>
              </a:rPr>
              <a:t>des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GB" altLang="en-US" sz="2400" dirty="0" smtClean="0">
                <a:solidFill>
                  <a:schemeClr val="bg1"/>
                </a:solidFill>
                <a:latin typeface="Arial Narrow" pitchFamily="-1" charset="0"/>
              </a:rPr>
              <a:t> et des analyses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GB" altLang="en-US" sz="2400" dirty="0" smtClean="0">
                <a:solidFill>
                  <a:schemeClr val="bg1"/>
                </a:solidFill>
                <a:latin typeface="Arial Narrow" pitchFamily="-1" charset="0"/>
              </a:rPr>
              <a:t> les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tendances</a:t>
            </a:r>
            <a:r>
              <a:rPr lang="en-GB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du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vieillissement</a:t>
            </a:r>
            <a:r>
              <a:rPr lang="en-GB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 la population</a:t>
            </a: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des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estimations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de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l’effectif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 la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population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urbaine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rurale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par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sexe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âge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des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la relation entre population 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environnement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(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dans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le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contexte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négociations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actuelles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le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changement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climatique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ainsi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que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la discussion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internationale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les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indicateurs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durable et le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programme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Nations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Unies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pour l’après-2015</a:t>
            </a:r>
            <a:r>
              <a:rPr lang="en-GB" altLang="en-US" sz="2400" dirty="0">
                <a:solidFill>
                  <a:schemeClr val="bg1"/>
                </a:solidFill>
                <a:latin typeface="Arial Narrow" pitchFamily="-1" charset="0"/>
              </a:rPr>
              <a:t>)</a:t>
            </a: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70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0742" y="228598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Population et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développement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860792"/>
            <a:ext cx="76200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population par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tranche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1950-2050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Population Facts </a:t>
            </a: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2012, No. 4</a:t>
            </a: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en-US" sz="11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/>
          <a:stretch>
            <a:fillRect/>
          </a:stretch>
        </p:blipFill>
        <p:spPr bwMode="auto">
          <a:xfrm>
            <a:off x="838200" y="1541903"/>
            <a:ext cx="7534808" cy="41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8596" y="762000"/>
            <a:ext cx="73068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Les </a:t>
            </a:r>
            <a:r>
              <a:rPr lang="en-US" altLang="en-US" sz="40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travaux</a:t>
            </a:r>
            <a:r>
              <a:rPr lang="en-US" alt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de la Division </a:t>
            </a:r>
            <a:br>
              <a:rPr lang="en-US" alt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de la population des Nations </a:t>
            </a:r>
            <a:r>
              <a:rPr lang="en-US" altLang="en-US" sz="40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Unies</a:t>
            </a:r>
            <a:r>
              <a:rPr lang="en-US" alt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:</a:t>
            </a:r>
            <a:br>
              <a:rPr lang="en-US" alt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passé, </a:t>
            </a:r>
            <a:r>
              <a:rPr lang="en-US" altLang="en-US" sz="40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présent</a:t>
            </a:r>
            <a:r>
              <a:rPr lang="en-US" alt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et</a:t>
            </a:r>
            <a:r>
              <a:rPr lang="en-US" altLang="en-US" sz="4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avenir</a:t>
            </a:r>
            <a:endParaRPr lang="en-GB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406" y="2971800"/>
            <a:ext cx="57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Présentation</a:t>
            </a:r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à </a:t>
            </a:r>
            <a:r>
              <a:rPr lang="en-US" altLang="en-U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l’Institut</a:t>
            </a:r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national </a:t>
            </a:r>
            <a:r>
              <a:rPr lang="en-US" altLang="en-U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d’études</a:t>
            </a:r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démographiques</a:t>
            </a:r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Paris, le 5 </a:t>
            </a:r>
            <a:r>
              <a:rPr lang="en-US" altLang="en-U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Septembre</a:t>
            </a:r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2014</a:t>
            </a:r>
            <a:endParaRPr lang="en-GB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8978" y="4626114"/>
            <a:ext cx="4766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Wilmoth</a:t>
            </a:r>
            <a:r>
              <a:rPr lang="en-US" alt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alt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Directeur</a:t>
            </a:r>
            <a:r>
              <a:rPr lang="en-US" alt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de la Division </a:t>
            </a:r>
            <a:r>
              <a:rPr lang="en-US" alt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de la population, </a:t>
            </a:r>
            <a:r>
              <a:rPr lang="en-US" alt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ONU</a:t>
            </a:r>
            <a:endParaRPr lang="en-GB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702" y="228600"/>
            <a:ext cx="841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Soutien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aux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entités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intergouvernementales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5638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599" y="1131664"/>
            <a:ext cx="313900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La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Commission </a:t>
            </a:r>
            <a:b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la Population et </a:t>
            </a:r>
            <a:b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 le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(CPD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Le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Conseil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Économique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 et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Social (ECOSOC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)</a:t>
            </a:r>
          </a:p>
          <a:p>
            <a:endParaRPr lang="en-US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-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L’Assemblée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Générale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 (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GA)</a:t>
            </a:r>
            <a:endParaRPr lang="en-GB" altLang="en-US" sz="2400" dirty="0">
              <a:solidFill>
                <a:schemeClr val="bg1"/>
              </a:solidFill>
              <a:latin typeface="Arial Narrow" pitchFamily="-1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1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15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ouvelles</a:t>
            </a:r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orientations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049" y="759054"/>
            <a:ext cx="7984551" cy="5032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800100" lvl="1" indent="-3429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Faire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l’inventaire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des sources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empiriques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connues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des estimations de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pour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chaque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pays,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y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compris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les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provenant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l’état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civil, des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recensements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et des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enquêtes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auprès</a:t>
            </a:r>
            <a:r>
              <a:rPr lang="en-GB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ménages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Mariage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planification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familiale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800100" lvl="1" indent="-3429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Étendre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la projection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l’effectif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des femmes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âgées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15 à 49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ans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mariées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ou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en union,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jusqu’à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l’an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2030</a:t>
            </a:r>
          </a:p>
          <a:p>
            <a:pPr marL="800100" lvl="1" indent="-3429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Utiliser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des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modèles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probabilistes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pour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estimer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projeter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la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prévalence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la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contraception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ainsi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que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les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besoins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non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satisfaits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en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matière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planification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familiale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chez les femmes en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âge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procréer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mariées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ou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en union,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jusqu’à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l’an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2030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7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228600"/>
            <a:ext cx="631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ouvelles</a:t>
            </a:r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orientations (suite)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049" y="990600"/>
            <a:ext cx="7908351" cy="42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Migration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internationale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800100" lvl="1" indent="-3429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Faire la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mise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à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 jour du stock de non-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nationaux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 par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sexe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âge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  <a:sym typeface="Wingdings" pitchFamily="-1" charset="2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et pays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d’origine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Urbanisation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800100" lvl="1" indent="-3429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Estimer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l’effectif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la population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urbaine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rurale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par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sexe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et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âge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pour les pays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ayant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au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moins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300.000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habitants en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2013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Estimations et projections de la population</a:t>
            </a:r>
          </a:p>
          <a:p>
            <a:pPr marL="800100" lvl="1" indent="-3429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Développer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modèles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probabilistes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(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bayésiens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hiérarchiques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) pour les projections de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et de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pic>
        <p:nvPicPr>
          <p:cNvPr id="5" name="Picture 2" descr="E:\Dropbox\bayesPop\WPP2012-paper\20140828\Figure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/>
          <a:stretch>
            <a:fillRect/>
          </a:stretch>
        </p:blipFill>
        <p:spPr bwMode="auto">
          <a:xfrm>
            <a:off x="762000" y="687830"/>
            <a:ext cx="7848600" cy="5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1219201"/>
            <a:ext cx="40386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Intervalles</a:t>
            </a:r>
            <a:r>
              <a:rPr lang="en-US" b="1" dirty="0" smtClean="0"/>
              <a:t> de </a:t>
            </a:r>
            <a:r>
              <a:rPr lang="en-US" b="1" dirty="0" err="1" smtClean="0"/>
              <a:t>prévision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80% et </a:t>
            </a:r>
            <a:r>
              <a:rPr lang="en-US" b="1" dirty="0" err="1" smtClean="0"/>
              <a:t>à</a:t>
            </a:r>
            <a:r>
              <a:rPr lang="en-US" b="1" dirty="0" smtClean="0"/>
              <a:t> 95%</a:t>
            </a:r>
            <a:br>
              <a:rPr lang="en-US" b="1" dirty="0" smtClean="0"/>
            </a:br>
            <a:r>
              <a:rPr lang="en-US" b="1" dirty="0" smtClean="0"/>
              <a:t>Source:  World Population Prospects, 2012 Revision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9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Projections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jusqu’en</a:t>
            </a:r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2100, population du monde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821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- 0.5 enfant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621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+ 0.5 enfant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237841"/>
            <a:ext cx="44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Projets</a:t>
            </a:r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futurs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53810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Recherche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914400" lvl="1" indent="-2286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Continuer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à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améliorer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les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méthodes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d’estimation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et de projection de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la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,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la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, la migration, la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pratique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 la contraception, 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l’urbanisation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914400" lvl="1" indent="-2286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Partager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les bases de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sources avec tout le monde et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rendre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plus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tranparentes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toutes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les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méthodes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d’estimation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4572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Assistance 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technique</a:t>
            </a:r>
          </a:p>
          <a:p>
            <a:pPr marL="914400" lvl="1" indent="-2286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Continuer à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offrir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des formations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Arial Narrow" pitchFamily="-1" charset="0"/>
              </a:rPr>
              <a:t>les projections de la population </a:t>
            </a:r>
            <a:r>
              <a:rPr lang="en-US" altLang="en-US" sz="2000" dirty="0" err="1" smtClean="0">
                <a:solidFill>
                  <a:schemeClr val="bg1"/>
                </a:solidFill>
                <a:latin typeface="Arial Narrow" pitchFamily="-1" charset="0"/>
              </a:rPr>
              <a:t>dans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-1" charset="0"/>
              </a:rPr>
              <a:t> les pays en </a:t>
            </a:r>
            <a:r>
              <a:rPr lang="en-US" altLang="en-US" sz="2000" dirty="0" err="1" smtClean="0">
                <a:solidFill>
                  <a:schemeClr val="bg1"/>
                </a:solidFill>
                <a:latin typeface="Arial Narrow" pitchFamily="-1" charset="0"/>
              </a:rPr>
              <a:t>voie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000" dirty="0" err="1" smtClean="0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endParaRPr lang="en-US" altLang="en-US" sz="20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Arial Narrow" pitchFamily="-1" charset="0"/>
              </a:rPr>
              <a:t>la </a:t>
            </a:r>
            <a:r>
              <a:rPr lang="en-US" altLang="en-US" sz="2000" dirty="0" err="1" smtClean="0">
                <a:solidFill>
                  <a:schemeClr val="bg1"/>
                </a:solidFill>
                <a:latin typeface="Arial Narrow" pitchFamily="-1" charset="0"/>
              </a:rPr>
              <a:t>collecte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000" dirty="0" err="1" smtClean="0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-1" charset="0"/>
              </a:rPr>
              <a:t> la migration </a:t>
            </a:r>
            <a:r>
              <a:rPr lang="en-US" altLang="en-US" sz="2000" dirty="0" err="1" smtClean="0">
                <a:solidFill>
                  <a:schemeClr val="bg1"/>
                </a:solidFill>
                <a:latin typeface="Arial Narrow" pitchFamily="-1" charset="0"/>
              </a:rPr>
              <a:t>internationale</a:t>
            </a:r>
            <a:endParaRPr lang="en-US" altLang="en-US" sz="20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914400" lvl="1" indent="-228600">
              <a:spcBef>
                <a:spcPts val="600"/>
              </a:spcBef>
              <a:buFont typeface="Lucida Grande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Renforcer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les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capacités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nationales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dans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la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réalisation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d’enquêtes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le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 Narrow" pitchFamily="-1" charset="0"/>
              </a:rPr>
              <a:t>vieillissement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 de la population</a:t>
            </a:r>
          </a:p>
        </p:txBody>
      </p:sp>
    </p:spTree>
    <p:extLst>
      <p:ext uri="{BB962C8B-B14F-4D97-AF65-F5344CB8AC3E}">
        <p14:creationId xmlns:p14="http://schemas.microsoft.com/office/powerpoint/2010/main" val="27793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237841"/>
            <a:ext cx="44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L’avenir</a:t>
            </a:r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…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754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L’apr</a:t>
            </a:r>
            <a:r>
              <a:rPr lang="en-GB" altLang="en-US" sz="2800" dirty="0">
                <a:solidFill>
                  <a:schemeClr val="bg1"/>
                </a:solidFill>
                <a:latin typeface="Arial Narrow" pitchFamily="-1" charset="0"/>
              </a:rPr>
              <a:t>è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s-2015 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Adapter 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les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activités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la Division de la population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l’ONU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aux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besoins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itchFamily="-1" charset="0"/>
              </a:rPr>
              <a:t>du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programme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des Nations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Unies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pour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l’apr</a:t>
            </a:r>
            <a:r>
              <a:rPr lang="en-GB" altLang="en-US" sz="2400" dirty="0">
                <a:solidFill>
                  <a:schemeClr val="bg1"/>
                </a:solidFill>
              </a:rPr>
              <a:t>è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s-2015</a:t>
            </a:r>
            <a:endParaRPr lang="en-US" altLang="en-US" sz="2000" dirty="0">
              <a:solidFill>
                <a:schemeClr val="bg1"/>
              </a:solidFill>
              <a:latin typeface="Arial Narrow" pitchFamily="-1" charset="0"/>
            </a:endParaRPr>
          </a:p>
          <a:p>
            <a:pPr lvl="2"/>
            <a:endParaRPr lang="en-US" altLang="en-US" sz="2000" dirty="0">
              <a:solidFill>
                <a:schemeClr val="bg1"/>
              </a:solidFill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657600"/>
            <a:ext cx="472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Merci!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3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540" y="1066800"/>
            <a:ext cx="8148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Dès</a:t>
            </a: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 première session de la Commission de la population,</a:t>
            </a:r>
            <a:r>
              <a:rPr lang="en-GB" sz="2400" dirty="0" smtClean="0">
                <a:latin typeface="Arial Narrow" panose="020B060602020203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qui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s'est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tenue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à Lake </a:t>
            </a:r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Success </a:t>
            </a:r>
            <a:r>
              <a:rPr lang="en-GB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dans</a:t>
            </a:r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l’état</a:t>
            </a:r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de New York 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en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Février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1947, le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Secrétaire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général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dans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son rapport à la </a:t>
            </a:r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Commission, 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déclaré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que</a:t>
            </a:r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:</a:t>
            </a:r>
            <a:endParaRPr lang="en-US" alt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24384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“Presque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toutes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les branches de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l'Organisation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et des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agences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spécialisées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ont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besoin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d’informations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rapides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 et </a:t>
            </a:r>
            <a:r>
              <a:rPr lang="en-GB" sz="2800" i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fiables</a:t>
            </a:r>
            <a:r>
              <a:rPr lang="en-GB" sz="28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sur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l’effectif</a:t>
            </a:r>
            <a:r>
              <a:rPr lang="en-GB" sz="2800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et 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les </a:t>
            </a:r>
            <a:r>
              <a:rPr lang="en-GB" sz="2800" i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caractéristiques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 des populations 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des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différentes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parties du monde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ainsi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que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sur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la </a:t>
            </a:r>
            <a:r>
              <a:rPr lang="en-GB" sz="2800" i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manière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dont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leur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effectif</a:t>
            </a:r>
            <a:r>
              <a:rPr lang="en-GB" sz="2800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change 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par les naissances, les </a:t>
            </a:r>
            <a:r>
              <a:rPr lang="en-GB" sz="2800" i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décès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 et la migration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Nous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avons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besoin</a:t>
            </a:r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d’une</a:t>
            </a:r>
            <a:r>
              <a:rPr lang="en-GB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comptabilité</a:t>
            </a:r>
            <a:r>
              <a:rPr lang="en-GB" sz="2800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précise</a:t>
            </a:r>
            <a:r>
              <a:rPr lang="en-GB" sz="2800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GB" sz="2800" i="1" dirty="0">
                <a:solidFill>
                  <a:srgbClr val="FFC000"/>
                </a:solidFill>
                <a:latin typeface="Arial Narrow" panose="020B0606020202030204" pitchFamily="34" charset="0"/>
              </a:rPr>
              <a:t>des populations </a:t>
            </a:r>
            <a:r>
              <a:rPr lang="en-GB" sz="2800" i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humaines</a:t>
            </a:r>
            <a:r>
              <a:rPr lang="en-GB" sz="2800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.</a:t>
            </a:r>
            <a:r>
              <a:rPr lang="en-GB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”</a:t>
            </a:r>
            <a:endParaRPr lang="en-GB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7886" y="228599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peu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d’histoire</a:t>
            </a:r>
            <a:endParaRPr lang="en-GB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8382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Faciliter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l’accès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gouvernements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et de la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société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civile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à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l’information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les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tendances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 la population,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leurs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composantes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démographiques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leur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relations avec le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social et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économique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,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afin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fournir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une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base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solide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pour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l’élaboration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politiques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et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300" dirty="0" err="1" smtClean="0">
                <a:solidFill>
                  <a:schemeClr val="bg1"/>
                </a:solidFill>
                <a:latin typeface="Arial Narrow" pitchFamily="-1" charset="0"/>
              </a:rPr>
              <a:t>programmes</a:t>
            </a:r>
            <a:endParaRPr lang="en-US" altLang="en-US" sz="23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300" dirty="0" err="1" smtClean="0">
                <a:solidFill>
                  <a:schemeClr val="bg1"/>
                </a:solidFill>
                <a:latin typeface="Arial Narrow" pitchFamily="-1" charset="0"/>
              </a:rPr>
              <a:t>Produire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les estimations et les projections </a:t>
            </a:r>
            <a:r>
              <a:rPr lang="en-US" altLang="en-US" sz="2300" dirty="0" err="1" smtClean="0">
                <a:solidFill>
                  <a:schemeClr val="bg1"/>
                </a:solidFill>
                <a:latin typeface="Arial Narrow" pitchFamily="-1" charset="0"/>
              </a:rPr>
              <a:t>officielles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 population de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l’ONU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[qui]… “</a:t>
            </a:r>
            <a:r>
              <a:rPr lang="en-GB" altLang="en-US" sz="2300" dirty="0" err="1">
                <a:solidFill>
                  <a:schemeClr val="bg1"/>
                </a:solidFill>
                <a:latin typeface="Arial Narrow" pitchFamily="-1" charset="0"/>
              </a:rPr>
              <a:t>servent</a:t>
            </a:r>
            <a:r>
              <a:rPr lang="en-GB" altLang="en-US" sz="23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GB" altLang="en-US" sz="2300" dirty="0" err="1">
                <a:solidFill>
                  <a:schemeClr val="bg1"/>
                </a:solidFill>
                <a:latin typeface="Arial Narrow" pitchFamily="-1" charset="0"/>
              </a:rPr>
              <a:t>groupe</a:t>
            </a:r>
            <a:r>
              <a:rPr lang="en-GB" altLang="en-US" sz="2300" dirty="0">
                <a:solidFill>
                  <a:schemeClr val="bg1"/>
                </a:solidFill>
                <a:latin typeface="Arial Narrow" pitchFamily="-1" charset="0"/>
              </a:rPr>
              <a:t> standard et </a:t>
            </a:r>
            <a:r>
              <a:rPr lang="en-GB" altLang="en-US" sz="2300" dirty="0" err="1">
                <a:solidFill>
                  <a:schemeClr val="bg1"/>
                </a:solidFill>
                <a:latin typeface="Arial Narrow" pitchFamily="-1" charset="0"/>
              </a:rPr>
              <a:t>cohérent</a:t>
            </a:r>
            <a:r>
              <a:rPr lang="en-GB" altLang="en-US" sz="23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GB" altLang="en-US" sz="2300" dirty="0" err="1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GB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GB" altLang="en-US" sz="2300" dirty="0" err="1">
                <a:solidFill>
                  <a:schemeClr val="bg1"/>
                </a:solidFill>
                <a:latin typeface="Arial Narrow" pitchFamily="-1" charset="0"/>
              </a:rPr>
              <a:t>démographiques</a:t>
            </a:r>
            <a:r>
              <a:rPr lang="en-GB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GB" altLang="en-US" sz="2300" dirty="0" err="1">
                <a:solidFill>
                  <a:schemeClr val="bg1"/>
                </a:solidFill>
                <a:latin typeface="Arial Narrow" pitchFamily="-1" charset="0"/>
              </a:rPr>
              <a:t>utilisées</a:t>
            </a:r>
            <a:r>
              <a:rPr lang="en-GB" altLang="en-US" sz="2300" dirty="0">
                <a:solidFill>
                  <a:schemeClr val="bg1"/>
                </a:solidFill>
                <a:latin typeface="Arial Narrow" pitchFamily="-1" charset="0"/>
              </a:rPr>
              <a:t> par </a:t>
            </a:r>
            <a:r>
              <a:rPr lang="en-GB" altLang="en-US" sz="2300" dirty="0" err="1">
                <a:solidFill>
                  <a:schemeClr val="bg1"/>
                </a:solidFill>
                <a:latin typeface="Arial Narrow" pitchFamily="-1" charset="0"/>
              </a:rPr>
              <a:t>l’ensemble</a:t>
            </a:r>
            <a:r>
              <a:rPr lang="en-GB" altLang="en-US" sz="2300" dirty="0">
                <a:solidFill>
                  <a:schemeClr val="bg1"/>
                </a:solidFill>
                <a:latin typeface="Arial Narrow" pitchFamily="-1" charset="0"/>
              </a:rPr>
              <a:t> du </a:t>
            </a:r>
            <a:r>
              <a:rPr lang="en-GB" altLang="en-US" sz="2300" dirty="0" err="1">
                <a:solidFill>
                  <a:schemeClr val="bg1"/>
                </a:solidFill>
                <a:latin typeface="Arial Narrow" pitchFamily="-1" charset="0"/>
              </a:rPr>
              <a:t>système</a:t>
            </a:r>
            <a:r>
              <a:rPr lang="en-GB" altLang="en-US" sz="2300" dirty="0">
                <a:solidFill>
                  <a:schemeClr val="bg1"/>
                </a:solidFill>
                <a:latin typeface="Arial Narrow" pitchFamily="-1" charset="0"/>
              </a:rPr>
              <a:t> des Nations </a:t>
            </a:r>
            <a:r>
              <a:rPr lang="en-GB" altLang="en-US" sz="2300" dirty="0" err="1" smtClean="0">
                <a:solidFill>
                  <a:schemeClr val="bg1"/>
                </a:solidFill>
                <a:latin typeface="Arial Narrow" pitchFamily="-1" charset="0"/>
              </a:rPr>
              <a:t>Unies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”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300" dirty="0" err="1" smtClean="0">
                <a:solidFill>
                  <a:schemeClr val="bg1"/>
                </a:solidFill>
                <a:latin typeface="Arial Narrow" pitchFamily="-1" charset="0"/>
              </a:rPr>
              <a:t>Fournir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un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soutien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 fond aux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entités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 smtClean="0">
                <a:solidFill>
                  <a:schemeClr val="bg1"/>
                </a:solidFill>
                <a:latin typeface="Arial Narrow" pitchFamily="-1" charset="0"/>
              </a:rPr>
              <a:t>intergouvernementales</a:t>
            </a:r>
            <a:endParaRPr lang="en-US" altLang="en-US" sz="23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en-US" sz="2300" dirty="0" smtClean="0">
                <a:solidFill>
                  <a:schemeClr val="bg1"/>
                </a:solidFill>
                <a:latin typeface="Arial Narrow" pitchFamily="-1" charset="0"/>
              </a:rPr>
              <a:t>Renforcer</a:t>
            </a:r>
            <a:r>
              <a:rPr lang="en-US" altLang="en-US" sz="23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la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capacité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 la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communauté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internationale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à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résoudre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manière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effective les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problèmes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 population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actuels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émergents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intégrer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une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perspective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démographique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dans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les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programmes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tant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au </a:t>
            </a:r>
            <a:r>
              <a:rPr lang="en-US" altLang="en-US" sz="2300" dirty="0" err="1">
                <a:solidFill>
                  <a:schemeClr val="bg1"/>
                </a:solidFill>
                <a:latin typeface="Arial Narrow" pitchFamily="-1" charset="0"/>
              </a:rPr>
              <a:t>niveau</a:t>
            </a:r>
            <a:r>
              <a:rPr lang="en-US" altLang="en-US" sz="2300" dirty="0">
                <a:solidFill>
                  <a:schemeClr val="bg1"/>
                </a:solidFill>
                <a:latin typeface="Arial Narrow" pitchFamily="-1" charset="0"/>
              </a:rPr>
              <a:t> national </a:t>
            </a:r>
            <a:r>
              <a:rPr lang="en-US" altLang="en-US" sz="2300" dirty="0" err="1" smtClean="0">
                <a:solidFill>
                  <a:schemeClr val="bg1"/>
                </a:solidFill>
                <a:latin typeface="Arial Narrow" pitchFamily="-1" charset="0"/>
              </a:rPr>
              <a:t>qu’international</a:t>
            </a:r>
            <a:endParaRPr lang="en-US" altLang="en-US" sz="2300" dirty="0" smtClean="0">
              <a:solidFill>
                <a:schemeClr val="bg1"/>
              </a:solidFill>
              <a:latin typeface="Arial Narrow" pitchFamily="-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878" y="190312"/>
            <a:ext cx="714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Mission de la Division de la population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0597" y="207818"/>
            <a:ext cx="392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Champs </a:t>
            </a:r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d’expertise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990600"/>
            <a:ext cx="69525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Arial Narrow" pitchFamily="-1" charset="0"/>
              </a:rPr>
              <a:t>Estimations et projections de la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 err="1" smtClean="0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r>
              <a:rPr lang="en-US" altLang="en-US" sz="3200" dirty="0" smtClean="0">
                <a:solidFill>
                  <a:schemeClr val="bg1"/>
                </a:solidFill>
                <a:latin typeface="Arial Narrow" pitchFamily="-1" charset="0"/>
              </a:rPr>
              <a:t> et santé reproductive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 err="1" smtClean="0">
                <a:solidFill>
                  <a:schemeClr val="bg1"/>
                </a:solidFill>
                <a:latin typeface="Arial Narrow" pitchFamily="-1" charset="0"/>
              </a:rPr>
              <a:t>Mortalité</a:t>
            </a:r>
            <a:endParaRPr lang="en-US" altLang="en-US" sz="32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Arial Narrow" pitchFamily="-1" charset="0"/>
              </a:rPr>
              <a:t>Migration </a:t>
            </a:r>
            <a:r>
              <a:rPr lang="en-US" altLang="en-US" sz="3200" dirty="0" err="1" smtClean="0">
                <a:solidFill>
                  <a:schemeClr val="bg1"/>
                </a:solidFill>
                <a:latin typeface="Arial Narrow" pitchFamily="-1" charset="0"/>
              </a:rPr>
              <a:t>internationale</a:t>
            </a:r>
            <a:endParaRPr lang="en-US" altLang="en-US" sz="32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 err="1" smtClean="0">
                <a:solidFill>
                  <a:schemeClr val="bg1"/>
                </a:solidFill>
                <a:latin typeface="Arial Narrow" pitchFamily="-1" charset="0"/>
              </a:rPr>
              <a:t>Politique</a:t>
            </a:r>
            <a:r>
              <a:rPr lang="en-US" altLang="en-US" sz="3200" dirty="0" smtClean="0">
                <a:solidFill>
                  <a:schemeClr val="bg1"/>
                </a:solidFill>
                <a:latin typeface="Arial Narrow" pitchFamily="-1" charset="0"/>
              </a:rPr>
              <a:t> de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Arial Narrow" pitchFamily="-1" charset="0"/>
              </a:rPr>
              <a:t>Population et </a:t>
            </a:r>
            <a:r>
              <a:rPr lang="en-US" altLang="en-US" sz="3200" dirty="0" err="1" smtClean="0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endParaRPr lang="en-US" altLang="en-US" sz="32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/>
            <a:r>
              <a:rPr lang="en-US" altLang="en-US" sz="3200" dirty="0" smtClean="0">
                <a:solidFill>
                  <a:schemeClr val="bg1"/>
                </a:solidFill>
                <a:latin typeface="Arial Narrow" pitchFamily="-1" charset="0"/>
              </a:rPr>
              <a:t>-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Vieillissement</a:t>
            </a:r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 de la population</a:t>
            </a:r>
          </a:p>
          <a:p>
            <a:pPr lvl="1"/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-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Urbanisation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/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- Population et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 Narrow" pitchFamily="-1" charset="0"/>
              </a:rPr>
              <a:t>environnement</a:t>
            </a:r>
            <a:endParaRPr lang="en-US" altLang="en-US" sz="2800" dirty="0">
              <a:solidFill>
                <a:schemeClr val="bg1"/>
              </a:solidFill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246" y="228600"/>
            <a:ext cx="792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Estimations et </a:t>
            </a:r>
            <a:r>
              <a:rPr lang="en-US" altLang="en-U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projections 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de la population</a:t>
            </a:r>
            <a:endParaRPr lang="en-GB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40" y="914400"/>
            <a:ext cx="3477460" cy="4633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472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Pour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tous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 les pays et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régions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endParaRPr lang="en-US" altLang="en-US" sz="28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r>
              <a:rPr lang="en-US" altLang="en-US" sz="2800" dirty="0" smtClean="0">
                <a:solidFill>
                  <a:schemeClr val="bg1"/>
                </a:solidFill>
                <a:latin typeface="Arial Narrow" pitchFamily="-1" charset="0"/>
              </a:rPr>
              <a:t>du 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monde, </a:t>
            </a:r>
            <a:r>
              <a:rPr lang="en-US" altLang="en-US" sz="2800" dirty="0" err="1">
                <a:solidFill>
                  <a:schemeClr val="bg1"/>
                </a:solidFill>
                <a:latin typeface="Arial Narrow" pitchFamily="-1" charset="0"/>
              </a:rPr>
              <a:t>produire</a:t>
            </a:r>
            <a:r>
              <a:rPr lang="en-US" altLang="en-US" sz="2800" dirty="0">
                <a:solidFill>
                  <a:schemeClr val="bg1"/>
                </a:solidFill>
                <a:latin typeface="Arial Narrow" pitchFamily="-1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400" b="1" i="1" dirty="0">
                <a:solidFill>
                  <a:srgbClr val="FFC000"/>
                </a:solidFill>
                <a:latin typeface="Arial Narrow" pitchFamily="-1" charset="0"/>
              </a:rPr>
              <a:t>World Population Prospects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: 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/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ensemble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officiel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des estimations et projections de population de </a:t>
            </a:r>
            <a:r>
              <a:rPr lang="en-US" altLang="en-US" sz="2400" dirty="0" err="1">
                <a:solidFill>
                  <a:schemeClr val="bg1"/>
                </a:solidFill>
                <a:latin typeface="Arial Narrow" pitchFamily="-1" charset="0"/>
              </a:rPr>
              <a:t>l’ONU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b="1" i="1" dirty="0" smtClean="0">
                <a:solidFill>
                  <a:srgbClr val="FFC000"/>
                </a:solidFill>
                <a:latin typeface="Arial Narrow" pitchFamily="-1" charset="0"/>
              </a:rPr>
              <a:t>World </a:t>
            </a:r>
            <a:r>
              <a:rPr lang="en-US" altLang="en-US" sz="2400" b="1" i="1" dirty="0">
                <a:solidFill>
                  <a:srgbClr val="FFC000"/>
                </a:solidFill>
                <a:latin typeface="Arial Narrow" pitchFamily="-1" charset="0"/>
              </a:rPr>
              <a:t>Urbanization Prospects</a:t>
            </a:r>
            <a:r>
              <a:rPr lang="en-US" altLang="en-US" sz="2400" dirty="0">
                <a:solidFill>
                  <a:schemeClr val="bg1"/>
                </a:solidFill>
                <a:latin typeface="Arial Narrow" pitchFamily="-1" charset="0"/>
              </a:rPr>
              <a:t>: 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>
              <a:defRPr/>
            </a:pP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l’unique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ensemble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d’estimations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GB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de projections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démographiques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pour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toutes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les zones et agglomerations </a:t>
            </a:r>
            <a:r>
              <a:rPr lang="en-GB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urbaines</a:t>
            </a:r>
            <a:endParaRPr lang="en-GB" alt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2" y="912771"/>
            <a:ext cx="7425876" cy="472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1604" y="5573297"/>
            <a:ext cx="490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solidFill>
                  <a:schemeClr val="bg1"/>
                </a:solidFill>
              </a:rPr>
              <a:t> Source</a:t>
            </a:r>
            <a:r>
              <a:rPr lang="en-US" altLang="en-US" sz="1600" b="1" i="1" dirty="0">
                <a:solidFill>
                  <a:schemeClr val="bg1"/>
                </a:solidFill>
              </a:rPr>
              <a:t>: World Urbanization Prospects 2014, </a:t>
            </a:r>
            <a:r>
              <a:rPr lang="en-US" altLang="en-US" sz="1600" b="1" i="1" dirty="0" smtClean="0">
                <a:solidFill>
                  <a:schemeClr val="bg1"/>
                </a:solidFill>
              </a:rPr>
              <a:t>Highlights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Estimations et projections de la population</a:t>
            </a:r>
            <a:endParaRPr lang="en-GB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4343400"/>
            <a:ext cx="9509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0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8777" y="228600"/>
            <a:ext cx="590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Fécondité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et santé reproductive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7620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00" dirty="0">
                <a:solidFill>
                  <a:schemeClr val="bg1"/>
                </a:solidFill>
                <a:latin typeface="Arial Narrow" pitchFamily="-1" charset="0"/>
              </a:rPr>
              <a:t>Pour </a:t>
            </a:r>
            <a:r>
              <a:rPr lang="en-US" altLang="en-US" sz="2600" dirty="0" err="1">
                <a:solidFill>
                  <a:schemeClr val="bg1"/>
                </a:solidFill>
                <a:latin typeface="Arial Narrow" pitchFamily="-1" charset="0"/>
              </a:rPr>
              <a:t>tous</a:t>
            </a:r>
            <a:r>
              <a:rPr lang="en-US" altLang="en-US" sz="2600" dirty="0">
                <a:solidFill>
                  <a:schemeClr val="bg1"/>
                </a:solidFill>
                <a:latin typeface="Arial Narrow" pitchFamily="-1" charset="0"/>
              </a:rPr>
              <a:t> les pays et </a:t>
            </a:r>
            <a:r>
              <a:rPr lang="en-US" altLang="en-US" sz="2600" dirty="0" err="1" smtClean="0">
                <a:solidFill>
                  <a:schemeClr val="bg1"/>
                </a:solidFill>
                <a:latin typeface="Arial Narrow" pitchFamily="-1" charset="0"/>
              </a:rPr>
              <a:t>régions</a:t>
            </a:r>
            <a:r>
              <a:rPr lang="en-US" altLang="en-US" sz="26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600" dirty="0">
                <a:solidFill>
                  <a:schemeClr val="bg1"/>
                </a:solidFill>
                <a:latin typeface="Arial Narrow" pitchFamily="-1" charset="0"/>
              </a:rPr>
              <a:t>du monde, </a:t>
            </a:r>
            <a:r>
              <a:rPr lang="en-US" altLang="en-US" sz="2600" dirty="0" err="1">
                <a:solidFill>
                  <a:schemeClr val="bg1"/>
                </a:solidFill>
                <a:latin typeface="Arial Narrow" pitchFamily="-1" charset="0"/>
              </a:rPr>
              <a:t>produire</a:t>
            </a:r>
            <a:r>
              <a:rPr lang="en-US" altLang="en-US" sz="26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600" dirty="0" err="1">
                <a:solidFill>
                  <a:schemeClr val="bg1"/>
                </a:solidFill>
                <a:latin typeface="Arial Narrow" pitchFamily="-1" charset="0"/>
              </a:rPr>
              <a:t>données</a:t>
            </a:r>
            <a:r>
              <a:rPr lang="en-US" altLang="en-US" sz="26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endParaRPr lang="en-US" altLang="en-US" sz="26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r>
              <a:rPr lang="en-US" altLang="en-US" sz="2600" dirty="0" smtClean="0">
                <a:solidFill>
                  <a:schemeClr val="bg1"/>
                </a:solidFill>
                <a:latin typeface="Arial Narrow" pitchFamily="-1" charset="0"/>
              </a:rPr>
              <a:t>et </a:t>
            </a:r>
            <a:r>
              <a:rPr lang="en-US" altLang="en-US" sz="2600" dirty="0">
                <a:solidFill>
                  <a:schemeClr val="bg1"/>
                </a:solidFill>
                <a:latin typeface="Arial Narrow" pitchFamily="-1" charset="0"/>
              </a:rPr>
              <a:t>des analyses </a:t>
            </a:r>
            <a:r>
              <a:rPr lang="en-US" altLang="en-US" sz="2600" dirty="0" err="1" smtClean="0">
                <a:solidFill>
                  <a:schemeClr val="bg1"/>
                </a:solidFill>
                <a:latin typeface="Arial Narrow" pitchFamily="-1" charset="0"/>
              </a:rPr>
              <a:t>sur</a:t>
            </a:r>
            <a:r>
              <a:rPr lang="en-US" altLang="en-US" sz="2600" dirty="0" smtClean="0">
                <a:solidFill>
                  <a:schemeClr val="bg1"/>
                </a:solidFill>
                <a:latin typeface="Arial Narrow" pitchFamily="-1" charset="0"/>
              </a:rPr>
              <a:t> :</a:t>
            </a:r>
            <a:endParaRPr lang="en-US" altLang="en-US" sz="24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les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niveaux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et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tendances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de la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, y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compris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la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adolescentes</a:t>
            </a:r>
            <a:endParaRPr lang="en-US" altLang="en-US" sz="22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GB" altLang="en-US" sz="2200" dirty="0" smtClean="0">
                <a:solidFill>
                  <a:schemeClr val="bg1"/>
                </a:solidFill>
                <a:latin typeface="Arial Narrow" pitchFamily="-1" charset="0"/>
              </a:rPr>
              <a:t>le </a:t>
            </a:r>
            <a:r>
              <a:rPr lang="en-GB" altLang="en-US" sz="2200" dirty="0" err="1">
                <a:solidFill>
                  <a:schemeClr val="bg1"/>
                </a:solidFill>
                <a:latin typeface="Arial Narrow" pitchFamily="-1" charset="0"/>
              </a:rPr>
              <a:t>calendrier</a:t>
            </a:r>
            <a:r>
              <a:rPr lang="en-GB" altLang="en-US" sz="2200" dirty="0">
                <a:solidFill>
                  <a:schemeClr val="bg1"/>
                </a:solidFill>
                <a:latin typeface="Arial Narrow" pitchFamily="-1" charset="0"/>
              </a:rPr>
              <a:t> de la </a:t>
            </a:r>
            <a:r>
              <a:rPr lang="en-GB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endParaRPr lang="en-GB" altLang="en-US" sz="22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les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mariages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et les unions</a:t>
            </a: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la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prévalence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de la contraception et 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les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besoins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non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satisfaits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en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matière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planification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familiale</a:t>
            </a:r>
            <a:endParaRPr lang="en-US" altLang="en-US" sz="22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les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politiques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nationales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en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matière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endParaRPr lang="en-US" altLang="en-US" sz="2200" dirty="0" smtClean="0">
              <a:solidFill>
                <a:schemeClr val="bg1"/>
              </a:solidFill>
              <a:latin typeface="Arial Narrow" pitchFamily="-1" charset="0"/>
            </a:endParaRPr>
          </a:p>
          <a:p>
            <a:pPr lvl="1" indent="-228600">
              <a:spcBef>
                <a:spcPts val="600"/>
              </a:spcBef>
              <a:buFont typeface="Arial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le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taux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fécondité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adolescentes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, la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prévalence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de 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la contraception et les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besoins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non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satisfaits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en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planification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familiale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dans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le 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cadre du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suivi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régulier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des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progrès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accomplis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en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matière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de santé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maternelle</a:t>
            </a:r>
            <a:r>
              <a:rPr lang="en-US" altLang="en-US" sz="2200" dirty="0" smtClean="0">
                <a:solidFill>
                  <a:schemeClr val="bg1"/>
                </a:solidFill>
                <a:latin typeface="Arial Narrow" pitchFamily="-1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pour le 5eme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Objectif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du </a:t>
            </a:r>
            <a:r>
              <a:rPr lang="en-US" altLang="en-US" sz="2200" dirty="0" err="1">
                <a:solidFill>
                  <a:schemeClr val="bg1"/>
                </a:solidFill>
                <a:latin typeface="Arial Narrow" pitchFamily="-1" charset="0"/>
              </a:rPr>
              <a:t>Millénaire</a:t>
            </a:r>
            <a:r>
              <a:rPr lang="en-US" altLang="en-US" sz="2200" dirty="0">
                <a:solidFill>
                  <a:schemeClr val="bg1"/>
                </a:solidFill>
                <a:latin typeface="Arial Narrow" pitchFamily="-1" charset="0"/>
              </a:rPr>
              <a:t> pour le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 Narrow" pitchFamily="-1" charset="0"/>
              </a:rPr>
              <a:t>développement</a:t>
            </a:r>
            <a:endParaRPr lang="en-GB" altLang="en-US" sz="2200" dirty="0" smtClean="0">
              <a:solidFill>
                <a:schemeClr val="bg1"/>
              </a:solidFill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949" y="228600"/>
            <a:ext cx="590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Fécondité</a:t>
            </a:r>
            <a:r>
              <a:rPr lang="en-US" altLang="en-U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 et santé reproductive</a:t>
            </a:r>
            <a:endParaRPr lang="en-GB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054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Prévalence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contraception (en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pourcentage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âgées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15 à 49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mariées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union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1990 et 2011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Population </a:t>
            </a: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2013, No. 9)</a:t>
            </a:r>
            <a:endParaRPr lang="en-US" alt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926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ulationDivi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PopulationDivision</Template>
  <TotalTime>376</TotalTime>
  <Words>1211</Words>
  <Application>Microsoft Office PowerPoint</Application>
  <PresentationFormat>Affichage à l'écran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PopulationDivision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Stockton</dc:creator>
  <cp:lastModifiedBy>ined</cp:lastModifiedBy>
  <cp:revision>52</cp:revision>
  <dcterms:created xsi:type="dcterms:W3CDTF">2014-09-05T17:53:09Z</dcterms:created>
  <dcterms:modified xsi:type="dcterms:W3CDTF">2014-10-28T10:52:43Z</dcterms:modified>
</cp:coreProperties>
</file>